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5" r:id="rId3"/>
    <p:sldId id="266" r:id="rId4"/>
    <p:sldId id="261" r:id="rId5"/>
    <p:sldId id="262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53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1C0EB-AEEB-4D41-A429-34A1A8E373BD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5365-5F79-40BC-BF65-02C89C331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3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742-3198-4FD1-BB9F-D825427C6DFA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9453-099C-4BF7-B4F0-1A30B1F789F2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9317-977C-41D7-893E-C1F3BB362455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9E03-815F-4B13-9AD2-D05AC51DCF54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12510" y="6492875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9542-CB0A-4082-ACF1-8BDD0AF1CDB5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CC0F-2725-4AAA-8A8A-891AB8729C18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D9CF-647E-4D42-953A-60E84C8624F1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6AC-5B7E-40ED-986E-C47814BA6ABD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77DE-CE2C-4DF9-8532-A54B30EF5D47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567-90B0-4A0A-8494-4CE43C536589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2138-164A-451C-96AB-AABFC05E3088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54D4-0CE4-4878-B31D-B0ADD4FECC77}" type="datetime1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62831"/>
            <a:ext cx="9144000" cy="1470025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ТЕАТР НА ПОДОЛІ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300" dirty="0" smtClean="0"/>
              <a:t>(Київський академічний драматичний театр)</a:t>
            </a:r>
            <a:endParaRPr lang="ru-RU" sz="2300" dirty="0"/>
          </a:p>
        </p:txBody>
      </p:sp>
      <p:pic>
        <p:nvPicPr>
          <p:cNvPr id="1026" name="Picture 2" descr="D:\різне\завдан.А.В\Малахов\Лого\logo_brown_red_ua_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" y="86908"/>
            <a:ext cx="1118080" cy="8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ізне\завдан.А.В\Малахов\Фото театр\1205659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19" y="4221088"/>
            <a:ext cx="3312367" cy="23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ізне\завдан.А.В\Малахов\Фото театр\_________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b="28554"/>
          <a:stretch>
            <a:fillRect/>
          </a:stretch>
        </p:blipFill>
        <p:spPr bwMode="auto">
          <a:xfrm>
            <a:off x="1187625" y="4221087"/>
            <a:ext cx="3360626" cy="23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39366" y="2889319"/>
            <a:ext cx="67687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uk-UA" sz="1600" dirty="0" smtClean="0">
                <a:solidFill>
                  <a:prstClr val="black">
                    <a:tint val="75000"/>
                  </a:prstClr>
                </a:solidFill>
              </a:rPr>
              <a:t>1992 рік </a:t>
            </a: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–</a:t>
            </a:r>
            <a:r>
              <a:rPr lang="ru-RU" sz="16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розпорядження про затвердження проекту реконструкції</a:t>
            </a:r>
          </a:p>
          <a:p>
            <a:pPr>
              <a:spcBef>
                <a:spcPct val="20000"/>
              </a:spcBef>
            </a:pPr>
            <a:r>
              <a:rPr lang="uk-UA" sz="1600" dirty="0" smtClean="0">
                <a:solidFill>
                  <a:prstClr val="black">
                    <a:tint val="75000"/>
                  </a:prstClr>
                </a:solidFill>
              </a:rPr>
              <a:t>2004 рік </a:t>
            </a: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–</a:t>
            </a:r>
            <a:r>
              <a:rPr lang="ru-RU" sz="16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uk-UA" sz="1600" dirty="0" smtClean="0">
                <a:solidFill>
                  <a:schemeClr val="tx1">
                    <a:tint val="75000"/>
                  </a:schemeClr>
                </a:solidFill>
              </a:rPr>
              <a:t>розпорядження про здійснення реконструкції та її початок</a:t>
            </a:r>
          </a:p>
          <a:p>
            <a:pPr>
              <a:spcBef>
                <a:spcPct val="20000"/>
              </a:spcBef>
            </a:pPr>
            <a:r>
              <a:rPr lang="uk-UA" sz="1600" dirty="0" smtClean="0">
                <a:solidFill>
                  <a:prstClr val="black">
                    <a:tint val="75000"/>
                  </a:prstClr>
                </a:solidFill>
              </a:rPr>
              <a:t>2004 -2015 роки </a:t>
            </a: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–</a:t>
            </a:r>
            <a:r>
              <a:rPr lang="uk-UA" sz="16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uk-UA" sz="1600" dirty="0" smtClean="0">
                <a:solidFill>
                  <a:schemeClr val="tx1">
                    <a:tint val="75000"/>
                  </a:schemeClr>
                </a:solidFill>
              </a:rPr>
              <a:t>епізодичне будівництво та постійне очікування фінансування</a:t>
            </a:r>
          </a:p>
          <a:p>
            <a:pPr>
              <a:spcBef>
                <a:spcPct val="20000"/>
              </a:spcBef>
            </a:pPr>
            <a:r>
              <a:rPr lang="uk-UA" sz="1600" dirty="0" smtClean="0">
                <a:solidFill>
                  <a:prstClr val="black">
                    <a:tint val="75000"/>
                  </a:prstClr>
                </a:solidFill>
              </a:rPr>
              <a:t>2015 рік </a:t>
            </a: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–</a:t>
            </a:r>
            <a:r>
              <a:rPr lang="uk-UA" sz="1600" dirty="0" smtClean="0">
                <a:solidFill>
                  <a:prstClr val="black">
                    <a:tint val="75000"/>
                  </a:prstClr>
                </a:solidFill>
              </a:rPr>
              <a:t> доленосне рішення мецената про допомогу</a:t>
            </a:r>
          </a:p>
          <a:p>
            <a:pPr>
              <a:spcBef>
                <a:spcPct val="20000"/>
              </a:spcBef>
            </a:pPr>
            <a:r>
              <a:rPr lang="uk-UA" sz="1600" dirty="0" smtClean="0">
                <a:solidFill>
                  <a:prstClr val="black">
                    <a:tint val="75000"/>
                  </a:prstClr>
                </a:solidFill>
              </a:rPr>
              <a:t>2016 рік </a:t>
            </a:r>
            <a:r>
              <a:rPr lang="en-US" sz="1600" dirty="0" smtClean="0">
                <a:solidFill>
                  <a:prstClr val="black">
                    <a:tint val="75000"/>
                  </a:prstClr>
                </a:solidFill>
              </a:rPr>
              <a:t>–</a:t>
            </a:r>
            <a:r>
              <a:rPr lang="ru-RU" sz="16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uk-UA" sz="1600" dirty="0" smtClean="0">
                <a:solidFill>
                  <a:schemeClr val="tx1">
                    <a:tint val="75000"/>
                  </a:schemeClr>
                </a:solidFill>
              </a:rPr>
              <a:t>сподівання на ПРЕМ</a:t>
            </a:r>
            <a:r>
              <a:rPr lang="en-US" sz="1600" dirty="0" smtClean="0">
                <a:solidFill>
                  <a:schemeClr val="tx1">
                    <a:tint val="75000"/>
                  </a:schemeClr>
                </a:solidFill>
              </a:rPr>
              <a:t>’</a:t>
            </a:r>
            <a:r>
              <a:rPr lang="uk-UA" sz="1600" dirty="0" smtClean="0">
                <a:solidFill>
                  <a:schemeClr val="tx1">
                    <a:tint val="75000"/>
                  </a:schemeClr>
                </a:solidFill>
              </a:rPr>
              <a:t>ЄРУ!</a:t>
            </a:r>
            <a:endParaRPr lang="ru-RU" sz="16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2120981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 роки сподівань на власну сцену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57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9985"/>
            <a:ext cx="8532440" cy="486727"/>
          </a:xfrm>
        </p:spPr>
        <p:txBody>
          <a:bodyPr>
            <a:noAutofit/>
          </a:bodyPr>
          <a:lstStyle/>
          <a:p>
            <a:r>
              <a:rPr lang="uk-UA" dirty="0" smtClean="0"/>
              <a:t>Театр на Подолі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60" y="1111096"/>
            <a:ext cx="6844528" cy="547260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800" dirty="0"/>
              <a:t>Київський академічний драматичний театр на Подолі – один з найпопулярніших театрів Києва, має високий рейтинг серед столичних театрів, його люблять і знають </a:t>
            </a:r>
            <a:r>
              <a:rPr lang="uk-UA" sz="1800" dirty="0" smtClean="0"/>
              <a:t>глядачі.</a:t>
            </a:r>
          </a:p>
          <a:p>
            <a:pPr algn="just">
              <a:buNone/>
            </a:pPr>
            <a:r>
              <a:rPr lang="uk-UA" sz="1800" dirty="0" smtClean="0"/>
              <a:t>       Вистави завжди (!) </a:t>
            </a:r>
            <a:r>
              <a:rPr lang="uk-UA" sz="1800" dirty="0"/>
              <a:t>проходять з аншлагом і викликають величезну зацікавленість </a:t>
            </a:r>
            <a:r>
              <a:rPr lang="uk-UA" sz="1800" dirty="0" smtClean="0"/>
              <a:t>публіки, </a:t>
            </a:r>
            <a:r>
              <a:rPr lang="uk-UA" sz="1800" dirty="0"/>
              <a:t>театральних </a:t>
            </a:r>
            <a:r>
              <a:rPr lang="uk-UA" sz="1800" dirty="0" smtClean="0"/>
              <a:t>критиків та ЗМІ.</a:t>
            </a:r>
          </a:p>
          <a:p>
            <a:pPr algn="just">
              <a:buNone/>
            </a:pPr>
            <a:r>
              <a:rPr lang="uk-UA" sz="1800" dirty="0" smtClean="0"/>
              <a:t>       У </a:t>
            </a:r>
            <a:r>
              <a:rPr lang="uk-UA" sz="1800" dirty="0"/>
              <a:t>театрі 7 заслужених та 2 народних артиста України. Театральна трупа, та окремі митці були неодноразовими номінантами та </a:t>
            </a:r>
            <a:r>
              <a:rPr lang="uk-UA" sz="1800" b="1" dirty="0"/>
              <a:t>лауреатами вищої театральної премії України «Київська пектораль» у 24 номінаціях за часи існування премії</a:t>
            </a:r>
            <a:r>
              <a:rPr lang="uk-UA" sz="1800" b="1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uk-UA" sz="500" dirty="0" smtClean="0"/>
          </a:p>
          <a:p>
            <a:pPr algn="just">
              <a:buFont typeface="Wingdings" pitchFamily="2" charset="2"/>
              <a:buChar char="ü"/>
            </a:pPr>
            <a:r>
              <a:rPr lang="uk-UA" sz="1800" dirty="0" smtClean="0"/>
              <a:t>Київський </a:t>
            </a:r>
            <a:r>
              <a:rPr lang="uk-UA" sz="1800" dirty="0"/>
              <a:t>академічний драматичний театр на Подолі </a:t>
            </a:r>
            <a:r>
              <a:rPr lang="uk-UA" sz="1800" dirty="0" smtClean="0"/>
              <a:t>з успіхом представляв </a:t>
            </a:r>
            <a:r>
              <a:rPr lang="uk-UA" sz="1800" dirty="0"/>
              <a:t>Україну та її театральне мистецтво на міжнародних фестивалях по всьому світу: в Америці, Греції, Великобританії, Німеччині, Кіпрі, Мехіко, Фінляндії, Італії, Єгипті, Коста-Ріці, Туреччині</a:t>
            </a:r>
            <a:r>
              <a:rPr lang="uk-UA" sz="1800" dirty="0" smtClean="0"/>
              <a:t>.</a:t>
            </a:r>
            <a:r>
              <a:rPr lang="uk-UA" sz="1800" dirty="0"/>
              <a:t> </a:t>
            </a: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endParaRPr lang="uk-UA" sz="500" dirty="0"/>
          </a:p>
          <a:p>
            <a:pPr algn="just">
              <a:buFont typeface="Wingdings" pitchFamily="2" charset="2"/>
              <a:buChar char="ü"/>
            </a:pPr>
            <a:r>
              <a:rPr lang="uk-UA" sz="1800" dirty="0" smtClean="0"/>
              <a:t>Театр </a:t>
            </a:r>
            <a:r>
              <a:rPr lang="uk-UA" sz="1800" dirty="0"/>
              <a:t>був неодноразовим учасником відомого міжнародного Единбурзького театрального фестивалю і викликав неабияку зацікавленість публіки. Прем’єр-міністр Великобританії сказав, що його знайомство з Україною почалося з вистав Київського театру на Подолі.</a:t>
            </a:r>
            <a:endParaRPr lang="ru-RU" sz="1800" dirty="0"/>
          </a:p>
          <a:p>
            <a:pPr algn="just">
              <a:buFont typeface="Wingdings" pitchFamily="2" charset="2"/>
              <a:buChar char="ü"/>
            </a:pPr>
            <a:endParaRPr lang="ru-RU" sz="1800" dirty="0"/>
          </a:p>
        </p:txBody>
      </p:sp>
      <p:pic>
        <p:nvPicPr>
          <p:cNvPr id="2050" name="Picture 2" descr="D:\різне\завдан.А.В\Малахов\Фото театр\gree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2" y="0"/>
            <a:ext cx="1596788" cy="15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ізне\завдан.А.В\Малахов\Фото театр\mex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3" y="1546256"/>
            <a:ext cx="1596787" cy="15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ізне\завдан.А.В\Малахов\Фото театр\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3" y="3135451"/>
            <a:ext cx="1596787" cy="24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ізне\завдан.А.В\Малахов\Фото театр\ispani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3" y="5544280"/>
            <a:ext cx="1596787" cy="13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72" y="30889"/>
            <a:ext cx="6516216" cy="846767"/>
          </a:xfrm>
        </p:spPr>
        <p:txBody>
          <a:bodyPr>
            <a:noAutofit/>
          </a:bodyPr>
          <a:lstStyle/>
          <a:p>
            <a:pPr algn="l"/>
            <a:r>
              <a:rPr lang="uk-UA" sz="3000" dirty="0" smtClean="0"/>
              <a:t>Перемоги Театру – Київська Пектораль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850360"/>
            <a:ext cx="6131024" cy="5904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800" b="1" dirty="0"/>
              <a:t>Лучший спектакль / спектакль драматического театра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1998 — «В степях Украины» А. Корнейчука, </a:t>
            </a:r>
            <a:r>
              <a:rPr lang="ru-RU" sz="1800" dirty="0" err="1"/>
              <a:t>реж</a:t>
            </a:r>
            <a:r>
              <a:rPr lang="ru-RU" sz="1800" dirty="0"/>
              <a:t>. Виталий Малахов (Театр на Подоле)</a:t>
            </a:r>
          </a:p>
          <a:p>
            <a:pPr marL="0" lvl="0" indent="0">
              <a:buNone/>
            </a:pPr>
            <a:r>
              <a:rPr lang="ru-RU" sz="1800" dirty="0" smtClean="0"/>
              <a:t>2003</a:t>
            </a:r>
            <a:r>
              <a:rPr lang="ru-RU" sz="1800" dirty="0"/>
              <a:t> — «Дядя Ваня» А. Чехова, </a:t>
            </a:r>
            <a:r>
              <a:rPr lang="ru-RU" sz="1800" dirty="0" err="1"/>
              <a:t>реж</a:t>
            </a:r>
            <a:r>
              <a:rPr lang="ru-RU" sz="1800" dirty="0"/>
              <a:t>. Виталий Малахов (Театр на Подоле)</a:t>
            </a:r>
          </a:p>
          <a:p>
            <a:pPr marL="0" lvl="0" indent="0">
              <a:buNone/>
            </a:pPr>
            <a:r>
              <a:rPr lang="ru-RU" sz="1800" dirty="0"/>
              <a:t> 2009 — «Мёртвые души» Н. Гоголя, </a:t>
            </a:r>
            <a:r>
              <a:rPr lang="ru-RU" sz="1800" dirty="0" err="1"/>
              <a:t>реж</a:t>
            </a:r>
            <a:r>
              <a:rPr lang="ru-RU" sz="1800" dirty="0"/>
              <a:t>. Игорь Славинский (Театр на Подоле)</a:t>
            </a:r>
          </a:p>
          <a:p>
            <a:pPr marL="0" lvl="0" indent="0">
              <a:buNone/>
            </a:pPr>
            <a:r>
              <a:rPr lang="ru-RU" sz="1800" dirty="0"/>
              <a:t>2010 — «Грек </a:t>
            </a:r>
            <a:r>
              <a:rPr lang="ru-RU" sz="1800" dirty="0" err="1"/>
              <a:t>Зорба</a:t>
            </a:r>
            <a:r>
              <a:rPr lang="ru-RU" sz="1800" dirty="0"/>
              <a:t>» Н. </a:t>
            </a:r>
            <a:r>
              <a:rPr lang="ru-RU" sz="1800" dirty="0" err="1"/>
              <a:t>Казандзакиса</a:t>
            </a:r>
            <a:r>
              <a:rPr lang="ru-RU" sz="1800" dirty="0"/>
              <a:t>, </a:t>
            </a:r>
            <a:r>
              <a:rPr lang="ru-RU" sz="1800" dirty="0" err="1"/>
              <a:t>реж</a:t>
            </a:r>
            <a:r>
              <a:rPr lang="ru-RU" sz="1800" dirty="0"/>
              <a:t>. Виталий Малахов (Театр им. </a:t>
            </a:r>
            <a:r>
              <a:rPr lang="ru-RU" sz="1800" dirty="0" err="1"/>
              <a:t>И.Франко</a:t>
            </a:r>
            <a:r>
              <a:rPr lang="ru-RU" sz="1800" dirty="0"/>
              <a:t>)</a:t>
            </a:r>
          </a:p>
          <a:p>
            <a:pPr marL="0" lvl="0" indent="0">
              <a:buNone/>
            </a:pPr>
            <a:r>
              <a:rPr lang="ru-RU" sz="1800" dirty="0"/>
              <a:t>2011 — «Прошлым летом в </a:t>
            </a:r>
            <a:r>
              <a:rPr lang="ru-RU" sz="1800" dirty="0" err="1"/>
              <a:t>Чулимске</a:t>
            </a:r>
            <a:r>
              <a:rPr lang="ru-RU" sz="1800" dirty="0"/>
              <a:t>», </a:t>
            </a:r>
            <a:r>
              <a:rPr lang="ru-RU" sz="1800" dirty="0" err="1"/>
              <a:t>реж</a:t>
            </a:r>
            <a:r>
              <a:rPr lang="ru-RU" sz="1800" dirty="0"/>
              <a:t>. Виталий Малахов (Театр на Подоле)</a:t>
            </a:r>
          </a:p>
          <a:p>
            <a:pPr marL="0" indent="0">
              <a:buNone/>
            </a:pPr>
            <a:r>
              <a:rPr lang="ru-RU" sz="1800" b="1" dirty="0"/>
              <a:t>Лучший спектакль камерной (малой) сцены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2005 — «Мое столетие» М. </a:t>
            </a:r>
            <a:r>
              <a:rPr lang="ru-RU" sz="1800" dirty="0" err="1"/>
              <a:t>Лоранс</a:t>
            </a:r>
            <a:r>
              <a:rPr lang="ru-RU" sz="1800" dirty="0"/>
              <a:t>, </a:t>
            </a:r>
            <a:r>
              <a:rPr lang="ru-RU" sz="1800" dirty="0" err="1"/>
              <a:t>реж</a:t>
            </a:r>
            <a:r>
              <a:rPr lang="ru-RU" sz="1800" dirty="0"/>
              <a:t>. Виталий Малахов (Театр на Подоле)</a:t>
            </a:r>
          </a:p>
          <a:p>
            <a:pPr marL="0" lvl="0" indent="0">
              <a:buNone/>
            </a:pPr>
            <a:r>
              <a:rPr lang="ru-RU" sz="1800" dirty="0"/>
              <a:t> 2009 — «Люксембургский сад» по поэзии И. Бродского, </a:t>
            </a:r>
            <a:r>
              <a:rPr lang="ru-RU" sz="1800" dirty="0" err="1"/>
              <a:t>реж</a:t>
            </a:r>
            <a:r>
              <a:rPr lang="ru-RU" sz="1800" dirty="0"/>
              <a:t>. Игорь Славинский (Театр на Подоле)</a:t>
            </a:r>
          </a:p>
          <a:p>
            <a:pPr marL="0" indent="0">
              <a:buNone/>
            </a:pPr>
            <a:r>
              <a:rPr lang="ru-RU" sz="1800" b="1" dirty="0"/>
              <a:t>Лучшая режиссёрская работа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1998 — Виталий Малахов, «В степях Украины» (Театр на Подоле)</a:t>
            </a:r>
          </a:p>
          <a:p>
            <a:pPr marL="0" lvl="0" indent="0">
              <a:buNone/>
            </a:pPr>
            <a:r>
              <a:rPr lang="ru-RU" sz="1800" dirty="0"/>
              <a:t> 2003 — Виталий Малахов, «Дядя Ваня» (Театр на Подоле)</a:t>
            </a:r>
          </a:p>
          <a:p>
            <a:pPr marL="0" lvl="0" indent="0">
              <a:buNone/>
            </a:pPr>
            <a:r>
              <a:rPr lang="ru-RU" sz="1800" dirty="0"/>
              <a:t> 2011 — Виталий Малахов, «Прошлым летом в </a:t>
            </a:r>
            <a:r>
              <a:rPr lang="ru-RU" sz="1800" dirty="0" err="1"/>
              <a:t>Чулимске</a:t>
            </a:r>
            <a:r>
              <a:rPr lang="ru-RU" sz="1800" dirty="0"/>
              <a:t>» (Театр на Подоле)</a:t>
            </a:r>
          </a:p>
          <a:p>
            <a:pPr marL="0" indent="0">
              <a:buNone/>
            </a:pPr>
            <a:r>
              <a:rPr lang="ru-RU" sz="1800" b="1" dirty="0"/>
              <a:t>Лучшая женская роль 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1993 — Тамара </a:t>
            </a:r>
            <a:r>
              <a:rPr lang="ru-RU" sz="1800" dirty="0" err="1"/>
              <a:t>Плашенко</a:t>
            </a:r>
            <a:r>
              <a:rPr lang="ru-RU" sz="1800" dirty="0"/>
              <a:t> (Молли </a:t>
            </a:r>
            <a:r>
              <a:rPr lang="ru-RU" sz="1800" dirty="0" err="1"/>
              <a:t>Блум</a:t>
            </a:r>
            <a:r>
              <a:rPr lang="ru-RU" sz="1800" dirty="0"/>
              <a:t>), «Дюшес» (Театр-студия «Театральный клуб»)</a:t>
            </a:r>
          </a:p>
          <a:p>
            <a:pPr marL="0" lvl="0" indent="0">
              <a:buNone/>
            </a:pPr>
            <a:r>
              <a:rPr lang="ru-RU" sz="1800" dirty="0"/>
              <a:t>1994 — Валерия </a:t>
            </a:r>
            <a:r>
              <a:rPr lang="ru-RU" sz="1800" dirty="0" err="1"/>
              <a:t>Заклунная</a:t>
            </a:r>
            <a:r>
              <a:rPr lang="ru-RU" sz="1800" dirty="0"/>
              <a:t> (мисс Тина), «История одной страсти» (Театр им. Леси Украинки)</a:t>
            </a:r>
          </a:p>
          <a:p>
            <a:pPr marL="0" lvl="0" indent="0">
              <a:buNone/>
            </a:pPr>
            <a:r>
              <a:rPr lang="ru-RU" sz="1800" dirty="0"/>
              <a:t>1995 — Тамара </a:t>
            </a:r>
            <a:r>
              <a:rPr lang="ru-RU" sz="1800" dirty="0" err="1"/>
              <a:t>Плашенко</a:t>
            </a:r>
            <a:r>
              <a:rPr lang="ru-RU" sz="1800" dirty="0"/>
              <a:t> (</a:t>
            </a:r>
            <a:r>
              <a:rPr lang="ru-RU" sz="1800" dirty="0" err="1"/>
              <a:t>Альма</a:t>
            </a:r>
            <a:r>
              <a:rPr lang="ru-RU" sz="1800" dirty="0"/>
              <a:t>), «Лето и дым» (Театр на Подоле)</a:t>
            </a:r>
          </a:p>
          <a:p>
            <a:pPr marL="0" lvl="0" indent="0">
              <a:buNone/>
            </a:pPr>
            <a:r>
              <a:rPr lang="ru-RU" sz="1800" dirty="0"/>
              <a:t>2005 — Галина Ткач (Малу), «Мое столетие» (Театр на Подоле)</a:t>
            </a:r>
          </a:p>
          <a:p>
            <a:pPr marL="0" lvl="0" indent="0">
              <a:buNone/>
            </a:pPr>
            <a:r>
              <a:rPr lang="ru-RU" sz="1800" dirty="0"/>
              <a:t>2009 — номинации «Лучшая женская роль» и «Лучшая женская роль второго плана» были совмещены оргкомитетом София </a:t>
            </a:r>
            <a:r>
              <a:rPr lang="ru-RU" sz="1800" dirty="0" err="1"/>
              <a:t>Письман</a:t>
            </a:r>
            <a:r>
              <a:rPr lang="ru-RU" sz="1800" dirty="0"/>
              <a:t> (Коробочка), «Мёртвые души» (Театр на Подоле)</a:t>
            </a:r>
          </a:p>
          <a:p>
            <a:pPr marL="0" lvl="0" indent="0">
              <a:buNone/>
            </a:pPr>
            <a:r>
              <a:rPr lang="ru-RU" sz="1800" dirty="0"/>
              <a:t>2011 — Виктория </a:t>
            </a:r>
            <a:r>
              <a:rPr lang="ru-RU" sz="1800" dirty="0" err="1"/>
              <a:t>Булитко</a:t>
            </a:r>
            <a:r>
              <a:rPr lang="ru-RU" sz="1800" dirty="0"/>
              <a:t> (Валентина), «Прошлым летом в </a:t>
            </a:r>
            <a:r>
              <a:rPr lang="ru-RU" sz="1800" dirty="0" err="1"/>
              <a:t>Чулимске</a:t>
            </a:r>
            <a:r>
              <a:rPr lang="ru-RU" sz="1800" dirty="0"/>
              <a:t>» (Театр на Подоле)</a:t>
            </a:r>
          </a:p>
          <a:p>
            <a:pPr marL="0" indent="0">
              <a:buNone/>
            </a:pPr>
            <a:r>
              <a:rPr lang="ru-RU" sz="1800" b="1" dirty="0"/>
              <a:t>Лучшая Мужская  роль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2003 — Сергей Бойко (Михаил Львович Астров), «Дядя Ваня» (Театр на Подоле)</a:t>
            </a:r>
          </a:p>
          <a:p>
            <a:pPr marL="0" lvl="0" indent="0">
              <a:buNone/>
            </a:pPr>
            <a:r>
              <a:rPr lang="ru-RU" sz="1800" dirty="0"/>
              <a:t>2011 — Василий </a:t>
            </a:r>
            <a:r>
              <a:rPr lang="ru-RU" sz="1800" dirty="0" err="1"/>
              <a:t>Кухарский</a:t>
            </a:r>
            <a:r>
              <a:rPr lang="ru-RU" sz="1800" dirty="0"/>
              <a:t> (Васька Пепел), «</a:t>
            </a:r>
            <a:r>
              <a:rPr lang="ru-RU" sz="1800" u="sng" dirty="0"/>
              <a:t>На дне</a:t>
            </a:r>
            <a:r>
              <a:rPr lang="ru-RU" sz="1800" dirty="0"/>
              <a:t>» (Театр на Подоле)</a:t>
            </a:r>
          </a:p>
          <a:p>
            <a:pPr marL="0" lvl="0" indent="0">
              <a:buNone/>
            </a:pPr>
            <a:r>
              <a:rPr lang="ru-RU" sz="1800" dirty="0"/>
              <a:t>2012 — Владимир Кузнецов (</a:t>
            </a:r>
            <a:r>
              <a:rPr lang="ru-RU" sz="1800" dirty="0" err="1"/>
              <a:t>Лемарес</a:t>
            </a:r>
            <a:r>
              <a:rPr lang="ru-RU" sz="1800" dirty="0"/>
              <a:t>), «Письмо богу» (Театр на Подоле)</a:t>
            </a:r>
          </a:p>
          <a:p>
            <a:pPr marL="0" indent="0">
              <a:buNone/>
            </a:pPr>
            <a:r>
              <a:rPr lang="ru-RU" sz="1800" b="1" dirty="0"/>
              <a:t>Сценография 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Специальный диплом А. Лобанов — сценография спектакля «Дядя Ваня» (Театр на Подоле) на основе оформления Даниила Лидера к спектаклю «Дядя Ваня» (Театр им. </a:t>
            </a:r>
            <a:r>
              <a:rPr lang="ru-RU" sz="1800" dirty="0" err="1"/>
              <a:t>И.Франко</a:t>
            </a:r>
            <a:r>
              <a:rPr lang="ru-RU" sz="1800" dirty="0"/>
              <a:t>) (1980 г.)</a:t>
            </a:r>
          </a:p>
          <a:p>
            <a:pPr marL="0" lvl="0" indent="0">
              <a:buNone/>
            </a:pPr>
            <a:r>
              <a:rPr lang="ru-RU" sz="1800" dirty="0"/>
              <a:t>2008 — Мария </a:t>
            </a:r>
            <a:r>
              <a:rPr lang="ru-RU" sz="1800" dirty="0" err="1"/>
              <a:t>Погребняк</a:t>
            </a:r>
            <a:r>
              <a:rPr lang="ru-RU" sz="1800" dirty="0"/>
              <a:t>, «Легенда о Фаусте» (Театр им. </a:t>
            </a:r>
            <a:r>
              <a:rPr lang="ru-RU" sz="1800" dirty="0" err="1"/>
              <a:t>И.Франко</a:t>
            </a:r>
            <a:r>
              <a:rPr lang="ru-RU" sz="1800" dirty="0"/>
              <a:t>)</a:t>
            </a:r>
          </a:p>
          <a:p>
            <a:pPr marL="0" lvl="0" indent="0">
              <a:buNone/>
            </a:pPr>
            <a:r>
              <a:rPr lang="ru-RU" sz="1800" dirty="0"/>
              <a:t>2011 — Мария </a:t>
            </a:r>
            <a:r>
              <a:rPr lang="ru-RU" sz="1800" dirty="0" err="1"/>
              <a:t>Погребняк</a:t>
            </a:r>
            <a:r>
              <a:rPr lang="ru-RU" sz="1800" dirty="0"/>
              <a:t>, «На дне» (Театр на Подоле)</a:t>
            </a:r>
          </a:p>
          <a:p>
            <a:pPr marL="0" indent="0">
              <a:buNone/>
            </a:pPr>
            <a:r>
              <a:rPr lang="ru-RU" sz="1800" b="1" dirty="0"/>
              <a:t>Музыкальное оформление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2011 — </a:t>
            </a:r>
            <a:r>
              <a:rPr lang="ru-RU" sz="1800" u="sng" dirty="0"/>
              <a:t>Виктория </a:t>
            </a:r>
            <a:r>
              <a:rPr lang="ru-RU" sz="1800" u="sng" dirty="0" err="1"/>
              <a:t>Булитко</a:t>
            </a:r>
            <a:r>
              <a:rPr lang="ru-RU" sz="1800" dirty="0"/>
              <a:t>, Иван Небесный, «Прошлым летом в </a:t>
            </a:r>
            <a:r>
              <a:rPr lang="ru-RU" sz="1800" dirty="0" err="1"/>
              <a:t>Чулимске</a:t>
            </a:r>
            <a:r>
              <a:rPr lang="ru-RU" sz="1800" dirty="0"/>
              <a:t>» (Театр на Подоле)</a:t>
            </a:r>
          </a:p>
          <a:p>
            <a:pPr marL="0" indent="0">
              <a:buNone/>
            </a:pPr>
            <a:r>
              <a:rPr lang="ru-RU" sz="1800" b="1" dirty="0"/>
              <a:t>Актёрский дебют </a:t>
            </a:r>
            <a:endParaRPr lang="ru-RU" sz="1800" dirty="0"/>
          </a:p>
          <a:p>
            <a:pPr marL="0" lvl="0" indent="0">
              <a:buNone/>
            </a:pPr>
            <a:r>
              <a:rPr lang="ru-RU" sz="1800" dirty="0"/>
              <a:t>2003 — Елена Свирская (Соня), «</a:t>
            </a:r>
            <a:r>
              <a:rPr lang="ru-RU" sz="1800" u="sng" dirty="0"/>
              <a:t>Дядя Ваня</a:t>
            </a:r>
            <a:r>
              <a:rPr lang="ru-RU" sz="1800" dirty="0"/>
              <a:t>» (Театр на Подоле)</a:t>
            </a:r>
          </a:p>
        </p:txBody>
      </p:sp>
      <p:pic>
        <p:nvPicPr>
          <p:cNvPr id="3075" name="Picture 3" descr="D:\різне\завдан.А.В\Малахов\фото Малахов и пектораль\Mala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2100" r="9670"/>
          <a:stretch>
            <a:fillRect/>
          </a:stretch>
        </p:blipFill>
        <p:spPr bwMode="auto">
          <a:xfrm>
            <a:off x="6987654" y="3501008"/>
            <a:ext cx="215634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Documents and Settings\Admin\Рабочий стол\Nepster\453-8-5_0.jpg"/>
          <p:cNvPicPr>
            <a:picLocks noChangeAspect="1" noChangeArrowheads="1"/>
          </p:cNvPicPr>
          <p:nvPr/>
        </p:nvPicPr>
        <p:blipFill>
          <a:blip r:embed="rId3" cstate="print"/>
          <a:srcRect l="5635" r="9841"/>
          <a:stretch>
            <a:fillRect/>
          </a:stretch>
        </p:blipFill>
        <p:spPr bwMode="auto">
          <a:xfrm>
            <a:off x="6983760" y="0"/>
            <a:ext cx="2160240" cy="3458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00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227"/>
            <a:ext cx="9144000" cy="4867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Довготривале будівництво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374441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1800" b="1" dirty="0" smtClean="0"/>
              <a:t>Будівництво Театру на Подолі розпочалося у 1992 році, коли було розібрано будинок за адресою Андріївський узвіз 20 А. З того часу театр протягом багатьох років орендує приміщення для репетицій та вистав . </a:t>
            </a: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r>
              <a:rPr lang="uk-UA" sz="1800" dirty="0" smtClean="0"/>
              <a:t>З 1987 року театр на Подолі має адресу: Андріївський узвіз, 20-Б. Доки цей будинок реставрували і розбудовували,  театр давав вистави у орендованому залі </a:t>
            </a:r>
            <a:r>
              <a:rPr lang="uk-UA" sz="1800" dirty="0" err="1" smtClean="0"/>
              <a:t>Гостиного</a:t>
            </a:r>
            <a:r>
              <a:rPr lang="uk-UA" sz="1800" dirty="0" smtClean="0"/>
              <a:t> двору (Контрактова площа, 4), а з 2002 року на двох сценах: у </a:t>
            </a:r>
            <a:r>
              <a:rPr lang="uk-UA" sz="1800" dirty="0" err="1" smtClean="0"/>
              <a:t>Гостиному</a:t>
            </a:r>
            <a:r>
              <a:rPr lang="uk-UA" sz="1800" dirty="0" smtClean="0"/>
              <a:t> дворі (велика сцена на 100 глядачів) і на Андріївському узвозі (мала сцена на 50 глядачів).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1800" dirty="0" smtClean="0"/>
              <a:t>З 2004 року почалося будівництво другого корпусу театру на Подолі за адресою: Андріївський узвіз, 20-А, де планувалась основна, велика сцена театру на 300 глядачів з усіма необхідними приміщеннями для нормального функціонування театру як такого. </a:t>
            </a:r>
            <a:r>
              <a:rPr lang="uk-UA" sz="1800" b="1" dirty="0" smtClean="0"/>
              <a:t>Але  вже в 2006 році будівництво припинилося повністю і не зрушило з місця до сьогодні.</a:t>
            </a:r>
          </a:p>
          <a:p>
            <a:pPr algn="just">
              <a:buFont typeface="Wingdings" pitchFamily="2" charset="2"/>
              <a:buChar char="ü"/>
            </a:pP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endParaRPr lang="uk-UA" sz="1800" dirty="0"/>
          </a:p>
        </p:txBody>
      </p:sp>
      <p:pic>
        <p:nvPicPr>
          <p:cNvPr id="10" name="Рисунок 9" descr="G:\Root\kino\Theatre\STROIKA\МАЛАХОВСКИЙ ТЕАТР НАЧАЛО СТРОЙКИ (1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56321"/>
            <a:ext cx="3095625" cy="25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40403" y="4330237"/>
            <a:ext cx="53285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sz="1800" b="1" dirty="0" err="1"/>
              <a:t>Протягом</a:t>
            </a:r>
            <a:r>
              <a:rPr lang="ru-RU" sz="1800" b="1" dirty="0"/>
              <a:t> </a:t>
            </a:r>
            <a:r>
              <a:rPr lang="ru-RU" sz="1800" b="1" dirty="0" err="1"/>
              <a:t>багатьох</a:t>
            </a:r>
            <a:r>
              <a:rPr lang="ru-RU" sz="1800" b="1" dirty="0"/>
              <a:t> рок</a:t>
            </a:r>
            <a:r>
              <a:rPr lang="uk-UA" sz="1800" b="1" dirty="0"/>
              <a:t>і</a:t>
            </a:r>
            <a:r>
              <a:rPr lang="ru-RU" sz="1800" b="1" dirty="0"/>
              <a:t>в </a:t>
            </a:r>
            <a:r>
              <a:rPr lang="uk-UA" sz="1800" b="1" dirty="0"/>
              <a:t>керівництво міста в офіційних документах визначало дати завершення </a:t>
            </a:r>
            <a:r>
              <a:rPr lang="uk-UA" sz="1800" b="1" dirty="0" smtClean="0"/>
              <a:t>будівництва, але театр так і залишається недобудованим…</a:t>
            </a:r>
            <a:endParaRPr lang="ru-RU" sz="1800" dirty="0"/>
          </a:p>
          <a:p>
            <a:pPr algn="just">
              <a:buFont typeface="Wingdings" pitchFamily="2" charset="2"/>
              <a:buChar char="ü"/>
            </a:pP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endParaRPr lang="uk-UA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1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7844"/>
            <a:ext cx="9144000" cy="4867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Довготривале будівництво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96944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/>
              <a:t>В очікуванні добудови основного корпусу театру весь час, до середини 2012 року, театр на Подолі грав вистави діючого репертуару на двох невеличких сценах: Андріївський узвіз, 20-Б та </a:t>
            </a:r>
            <a:r>
              <a:rPr lang="uk-UA" sz="1800" dirty="0" err="1"/>
              <a:t>Гостиний</a:t>
            </a:r>
            <a:r>
              <a:rPr lang="uk-UA" sz="1800" dirty="0"/>
              <a:t> двір (Контрактова площа, 4). А з 2012 року будівля </a:t>
            </a:r>
            <a:r>
              <a:rPr lang="uk-UA" sz="1800" dirty="0" err="1"/>
              <a:t>Гостиного</a:t>
            </a:r>
            <a:r>
              <a:rPr lang="uk-UA" sz="1800" dirty="0"/>
              <a:t> двору стала на </a:t>
            </a:r>
            <a:r>
              <a:rPr lang="uk-UA" sz="1800" dirty="0" smtClean="0"/>
              <a:t>реконструкцію. </a:t>
            </a:r>
            <a:endParaRPr lang="ru-RU" sz="1800" dirty="0"/>
          </a:p>
          <a:p>
            <a:pPr marL="0" indent="0" algn="just">
              <a:buNone/>
            </a:pPr>
            <a:r>
              <a:rPr lang="uk-UA" sz="1800" dirty="0"/>
              <a:t>З 2012 року до сьогодні, театр на Подолі, </a:t>
            </a:r>
            <a:r>
              <a:rPr lang="uk-UA" sz="1800" b="1" dirty="0"/>
              <a:t>щоб вижити, вимушений був поневірятися та брати в оренду різні зали Києва та України</a:t>
            </a:r>
            <a:r>
              <a:rPr lang="uk-UA" sz="1800" dirty="0"/>
              <a:t>, серед </a:t>
            </a:r>
            <a:r>
              <a:rPr lang="uk-UA" sz="1800" dirty="0" smtClean="0"/>
              <a:t>яких: Будинок </a:t>
            </a:r>
            <a:r>
              <a:rPr lang="uk-UA" sz="1800" dirty="0"/>
              <a:t>культури СБУ, м. Київ; Будинок культури, м. Обухів; Будинок культури медінституту ім. Богомольця, м. Київ; Театр російської драми ім. Лесі Українки, м. Київ;  Місто Енергодар; Місто Іллічівськ; Місто Одеса; Місто Кіровоград; Президент готель, м. Київ; </a:t>
            </a:r>
            <a:r>
              <a:rPr lang="uk-UA" sz="1800" dirty="0" err="1"/>
              <a:t>Крістал</a:t>
            </a:r>
            <a:r>
              <a:rPr lang="uk-UA" sz="1800" dirty="0"/>
              <a:t> Хол, м Київ; </a:t>
            </a:r>
            <a:r>
              <a:rPr lang="uk-UA" sz="1800" dirty="0" err="1"/>
              <a:t>Алекс</a:t>
            </a:r>
            <a:r>
              <a:rPr lang="uk-UA" sz="1800" dirty="0"/>
              <a:t> Арт </a:t>
            </a:r>
            <a:r>
              <a:rPr lang="uk-UA" sz="1800" dirty="0" err="1"/>
              <a:t>Хаус</a:t>
            </a:r>
            <a:r>
              <a:rPr lang="uk-UA" sz="1800" dirty="0"/>
              <a:t>, м. Київ; Малий зал ДП «Палац Україна» та інші.</a:t>
            </a:r>
            <a:endParaRPr lang="ru-RU" sz="1800" dirty="0"/>
          </a:p>
          <a:p>
            <a:pPr marL="0" indent="0" algn="just">
              <a:buNone/>
            </a:pPr>
            <a:r>
              <a:rPr lang="uk-UA" sz="1800" dirty="0" smtClean="0"/>
              <a:t>Левова </a:t>
            </a:r>
            <a:r>
              <a:rPr lang="uk-UA" sz="1800" dirty="0"/>
              <a:t>частка зароблених театром на Подолі коштів, вимушено йшла на оплату оренди залів, транспортування декорацій до цих залів, комунальні витрати та податки, що в свою чергу суттєво знижувало фінансування театром випуску нових вистав, щоб збагатити свій репертуар та познайомити з ним українців.</a:t>
            </a:r>
            <a:endParaRPr lang="ru-RU" sz="1800" dirty="0"/>
          </a:p>
          <a:p>
            <a:pPr algn="just">
              <a:buFont typeface="Wingdings" pitchFamily="2" charset="2"/>
              <a:buChar char="ü"/>
            </a:pP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endParaRPr lang="uk-UA" sz="1800" dirty="0"/>
          </a:p>
        </p:txBody>
      </p:sp>
      <p:pic>
        <p:nvPicPr>
          <p:cNvPr id="1026" name="Picture 2" descr="D:\різне\завдан.А.В\Малахов\Фото будівництва 2004\МАЛАХОВСКИЙ ТЕАТР НАЧАЛО СТРОЙКИ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1" y="4797152"/>
            <a:ext cx="25027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ізне\завдан.А.В\Малахов\Фото будівництва 2004\МАЛАХОВСКИЙ ТЕАТР НАЧАЛО СТРОЙКИ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98" y="4777504"/>
            <a:ext cx="2514676" cy="18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92573" y="6369453"/>
            <a:ext cx="39553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5</a:t>
            </a:fld>
            <a:endParaRPr lang="ru-RU" dirty="0"/>
          </a:p>
        </p:txBody>
      </p:sp>
      <p:pic>
        <p:nvPicPr>
          <p:cNvPr id="8" name="Picture 3" descr="D:\різне\завдан.А.В\Малахов\Фото театр\_________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18" y="4773881"/>
            <a:ext cx="2527304" cy="18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867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З'явилася надія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270" y="800328"/>
            <a:ext cx="8352928" cy="3420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Станом на квітень 2015 року на завершення реконструкції Театру в бюджеті не має коштів (хоч відповідне розпорядження діючого голови Київської міської державної адміністрації № 901 від 15.08.2014 року, передбачає завершення реконструкції відповідно до програми економічного і соціального розвитку).</a:t>
            </a:r>
          </a:p>
          <a:p>
            <a:pPr algn="just">
              <a:buFont typeface="Wingdings" pitchFamily="2" charset="2"/>
              <a:buChar char="ü"/>
            </a:pPr>
            <a:endParaRPr lang="uk-UA" sz="500" dirty="0" smtClean="0"/>
          </a:p>
          <a:p>
            <a:pPr marL="0" indent="0" algn="just">
              <a:buNone/>
            </a:pPr>
            <a:r>
              <a:rPr lang="uk-UA" sz="1800" dirty="0" smtClean="0"/>
              <a:t>Завдяки зусиллям Департаменту культури міста Києва знайдений меценат – Кондитерська корпорація «</a:t>
            </a:r>
            <a:r>
              <a:rPr lang="uk-UA" sz="1800" dirty="0" err="1" smtClean="0"/>
              <a:t>Рошен</a:t>
            </a:r>
            <a:r>
              <a:rPr lang="uk-UA" sz="1800" dirty="0" smtClean="0"/>
              <a:t>», яка погоджується надати меценатську благодійну фінансову допомогу для завершення робіт по Театру на Подолі.</a:t>
            </a:r>
          </a:p>
          <a:p>
            <a:pPr marL="0" indent="0" algn="just">
              <a:buNone/>
            </a:pPr>
            <a:endParaRPr lang="uk-UA" sz="500" dirty="0" smtClean="0"/>
          </a:p>
          <a:p>
            <a:pPr marL="0" indent="0" algn="just">
              <a:buNone/>
            </a:pPr>
            <a:r>
              <a:rPr lang="uk-UA" sz="1800" dirty="0" smtClean="0"/>
              <a:t>Київський академічний драматичний театр звертається до керівництва Київської міської державної адміністрації, профільних комісій та департаментів з проханням всебічного сприяння у залученні мецената, та створенні належних умов реалізації благодійної допомоги.</a:t>
            </a:r>
          </a:p>
          <a:p>
            <a:pPr algn="just">
              <a:buFont typeface="Wingdings" pitchFamily="2" charset="2"/>
              <a:buChar char="ü"/>
            </a:pPr>
            <a:endParaRPr lang="uk-UA" sz="1800" dirty="0" smtClean="0"/>
          </a:p>
          <a:p>
            <a:pPr algn="just">
              <a:buFont typeface="Wingdings" pitchFamily="2" charset="2"/>
              <a:buChar char="ü"/>
            </a:pPr>
            <a:endParaRPr lang="uk-UA" sz="1800" dirty="0"/>
          </a:p>
        </p:txBody>
      </p:sp>
      <p:pic>
        <p:nvPicPr>
          <p:cNvPr id="2050" name="Picture 2" descr="D:\різне\завдан.А.В\Малахов\Фото театр\_______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59" y="4424122"/>
            <a:ext cx="260245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ізне\завдан.А.В\Малахов\Фото театр\teatr-na-podol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94" y="4424122"/>
            <a:ext cx="331485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4" descr="D:\різне\завдан.А.В\Малахов\Фото будівництва 2004\МАЛАХОВСКИЙ ТЕАТР НАЧАЛО СТРОЙКИ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2"/>
          <a:stretch/>
        </p:blipFill>
        <p:spPr bwMode="auto">
          <a:xfrm>
            <a:off x="422311" y="4422573"/>
            <a:ext cx="1833558" cy="19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0" cap="none" dirty="0" smtClean="0"/>
              <a:t>Просимо сприяння у здійсненні мрії</a:t>
            </a:r>
            <a:r>
              <a:rPr lang="en-US" sz="3200" b="0" cap="none" dirty="0" smtClean="0"/>
              <a:t> </a:t>
            </a:r>
            <a:r>
              <a:rPr lang="en-US" sz="2800" b="0" dirty="0" smtClean="0"/>
              <a:t>–</a:t>
            </a:r>
            <a:r>
              <a:rPr lang="en-US" sz="3200" b="0" cap="none" dirty="0" smtClean="0"/>
              <a:t/>
            </a:r>
            <a:br>
              <a:rPr lang="en-US" sz="3200" b="0" cap="none" dirty="0" smtClean="0"/>
            </a:br>
            <a:r>
              <a:rPr lang="uk-UA" sz="3200" b="0" cap="none" dirty="0" smtClean="0"/>
              <a:t>завершення реконструкції та вводу в експлуатацію будівлі Театру на Андріївському узвозі</a:t>
            </a:r>
            <a:r>
              <a:rPr lang="en-US" sz="3200" b="0" cap="none" dirty="0" smtClean="0"/>
              <a:t>,</a:t>
            </a:r>
            <a:r>
              <a:rPr lang="uk-UA" sz="3200" b="0" cap="none" dirty="0" smtClean="0"/>
              <a:t> 20А </a:t>
            </a:r>
            <a:endParaRPr lang="ru-RU" sz="3200" b="0" cap="none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різне\завдан.А.В\Малахов\Фото театр\1205659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59" y="260648"/>
            <a:ext cx="4236073" cy="3024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0950" y="5522686"/>
            <a:ext cx="8229600" cy="486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b="0" i="1" cap="none" dirty="0" smtClean="0"/>
              <a:t>З повагою, колектив Театру на Подолі та</a:t>
            </a:r>
            <a:endParaRPr lang="en-US" sz="1800" b="0" i="1" cap="none" dirty="0" smtClean="0"/>
          </a:p>
          <a:p>
            <a:r>
              <a:rPr lang="uk-UA" sz="1800" b="0" i="1" cap="none" dirty="0" smtClean="0"/>
              <a:t>Народний артист України, Лауреат національної премії України</a:t>
            </a:r>
          </a:p>
          <a:p>
            <a:r>
              <a:rPr lang="uk-UA" sz="1800" b="0" i="1" cap="none" dirty="0" smtClean="0"/>
              <a:t>ім. Т.Г. Шевченка в галузі мистецтва </a:t>
            </a:r>
          </a:p>
          <a:p>
            <a:r>
              <a:rPr lang="uk-UA" sz="1800" b="0" i="1" cap="none" dirty="0" smtClean="0"/>
              <a:t>В. Ю. </a:t>
            </a:r>
            <a:r>
              <a:rPr lang="uk-UA" sz="1800" b="0" i="1" cap="none" dirty="0" err="1" smtClean="0"/>
              <a:t>Малахов</a:t>
            </a:r>
            <a:endParaRPr lang="ru-RU" sz="1800" b="0" i="1" cap="none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785277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23 роки ми мріємо про власну сцену!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8125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767</Words>
  <Application>Microsoft Office PowerPoint</Application>
  <PresentationFormat>Экран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ТЕАТР НА ПОДОЛІ (Київський академічний драматичний театр)</vt:lpstr>
      <vt:lpstr>Театр на Подолі</vt:lpstr>
      <vt:lpstr>Перемоги Театру – Київська Пектораль</vt:lpstr>
      <vt:lpstr>Довготривале будівництво</vt:lpstr>
      <vt:lpstr>Довготривале будівництво</vt:lpstr>
      <vt:lpstr>З'явилася надія</vt:lpstr>
      <vt:lpstr>Просимо сприяння у здійсненні мрії – завершення реконструкції та вводу в експлуатацію будівлі Театру на Андріївському узвозі, 20А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на Подолі (Київський академічний драматичний театр)</dc:title>
  <dc:creator>Петренко Инна</dc:creator>
  <cp:lastModifiedBy>Inna Petrenko</cp:lastModifiedBy>
  <cp:revision>22</cp:revision>
  <dcterms:modified xsi:type="dcterms:W3CDTF">2015-04-28T11:42:51Z</dcterms:modified>
</cp:coreProperties>
</file>